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78" r:id="rId4"/>
    <p:sldId id="257" r:id="rId5"/>
    <p:sldId id="301" r:id="rId6"/>
    <p:sldId id="266" r:id="rId7"/>
    <p:sldId id="304" r:id="rId8"/>
    <p:sldId id="267" r:id="rId9"/>
    <p:sldId id="268" r:id="rId10"/>
    <p:sldId id="264" r:id="rId11"/>
    <p:sldId id="269" r:id="rId12"/>
    <p:sldId id="259" r:id="rId13"/>
    <p:sldId id="279" r:id="rId14"/>
    <p:sldId id="280" r:id="rId15"/>
    <p:sldId id="281" r:id="rId16"/>
    <p:sldId id="282" r:id="rId17"/>
    <p:sldId id="305" r:id="rId18"/>
    <p:sldId id="263" r:id="rId19"/>
    <p:sldId id="265" r:id="rId20"/>
    <p:sldId id="302" r:id="rId21"/>
    <p:sldId id="288" r:id="rId22"/>
    <p:sldId id="271" r:id="rId23"/>
    <p:sldId id="274" r:id="rId24"/>
    <p:sldId id="275" r:id="rId25"/>
    <p:sldId id="284" r:id="rId26"/>
    <p:sldId id="260" r:id="rId27"/>
    <p:sldId id="270" r:id="rId28"/>
    <p:sldId id="303" r:id="rId29"/>
    <p:sldId id="300" r:id="rId30"/>
    <p:sldId id="289" r:id="rId31"/>
    <p:sldId id="285" r:id="rId32"/>
    <p:sldId id="286" r:id="rId33"/>
    <p:sldId id="298" r:id="rId34"/>
    <p:sldId id="299" r:id="rId35"/>
    <p:sldId id="290" r:id="rId36"/>
    <p:sldId id="287" r:id="rId37"/>
    <p:sldId id="291" r:id="rId38"/>
    <p:sldId id="294" r:id="rId39"/>
    <p:sldId id="295" r:id="rId40"/>
    <p:sldId id="296" r:id="rId41"/>
    <p:sldId id="293" r:id="rId42"/>
    <p:sldId id="273" r:id="rId43"/>
    <p:sldId id="292" r:id="rId44"/>
    <p:sldId id="297" r:id="rId45"/>
    <p:sldId id="261" r:id="rId46"/>
    <p:sldId id="276" r:id="rId47"/>
    <p:sldId id="272" r:id="rId48"/>
    <p:sldId id="307" r:id="rId49"/>
    <p:sldId id="306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3" d="100"/>
          <a:sy n="133" d="100"/>
        </p:scale>
        <p:origin x="-9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2DD5-7024-1A42-9094-FBD5A627972D}" type="datetimeFigureOut">
              <a:rPr lang="en-US" smtClean="0"/>
              <a:t>4/10/13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0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2DD5-7024-1A42-9094-FBD5A627972D}" type="datetimeFigureOut">
              <a:rPr lang="en-US" smtClean="0"/>
              <a:t>4/10/13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1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2DD5-7024-1A42-9094-FBD5A627972D}" type="datetimeFigureOut">
              <a:rPr lang="en-US" smtClean="0"/>
              <a:t>4/10/13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0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2DD5-7024-1A42-9094-FBD5A627972D}" type="datetimeFigureOut">
              <a:rPr lang="en-US" smtClean="0"/>
              <a:t>4/10/13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60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2DD5-7024-1A42-9094-FBD5A627972D}" type="datetimeFigureOut">
              <a:rPr lang="en-US" smtClean="0"/>
              <a:t>4/10/13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47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2DD5-7024-1A42-9094-FBD5A627972D}" type="datetimeFigureOut">
              <a:rPr lang="en-US" smtClean="0"/>
              <a:t>4/10/13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4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2DD5-7024-1A42-9094-FBD5A627972D}" type="datetimeFigureOut">
              <a:rPr lang="en-US" smtClean="0"/>
              <a:t>4/10/13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93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2DD5-7024-1A42-9094-FBD5A627972D}" type="datetimeFigureOut">
              <a:rPr lang="en-US" smtClean="0"/>
              <a:t>4/10/13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58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2DD5-7024-1A42-9094-FBD5A627972D}" type="datetimeFigureOut">
              <a:rPr lang="en-US" smtClean="0"/>
              <a:t>4/10/13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19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2DD5-7024-1A42-9094-FBD5A627972D}" type="datetimeFigureOut">
              <a:rPr lang="en-US" smtClean="0"/>
              <a:t>4/10/13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42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2DD5-7024-1A42-9094-FBD5A627972D}" type="datetimeFigureOut">
              <a:rPr lang="en-US" smtClean="0"/>
              <a:t>4/10/13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4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72DD5-7024-1A42-9094-FBD5A627972D}" type="datetimeFigureOut">
              <a:rPr lang="en-US" smtClean="0"/>
              <a:t>4/10/13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5EFDB-53F3-F84B-A0F0-C052B877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Inferring Group Identities on Twitter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Asaf Beasley, Winter Mason</a:t>
            </a:r>
          </a:p>
          <a:p>
            <a:r>
              <a:rPr lang="en-US" dirty="0" smtClean="0"/>
              <a:t>Social Seminar 4/</a:t>
            </a:r>
            <a:r>
              <a:rPr lang="en-US" dirty="0" smtClean="0"/>
              <a:t>12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808" y="0"/>
            <a:ext cx="2397392" cy="218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7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46" y="1557512"/>
            <a:ext cx="2082730" cy="20827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330" y="1929579"/>
            <a:ext cx="3294472" cy="11439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264" y="3950744"/>
            <a:ext cx="2644351" cy="1619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200" y="3746961"/>
            <a:ext cx="1456922" cy="203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21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</a:t>
            </a:r>
            <a:r>
              <a:rPr lang="en-US" dirty="0" smtClean="0"/>
              <a:t>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Binary- e.g. Republican or Democrat, No strength of  identification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48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1392 Survey </a:t>
            </a:r>
            <a:r>
              <a:rPr lang="en-US" dirty="0" smtClean="0"/>
              <a:t>Respondents (mostly from IU subject pool)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756 Females</a:t>
            </a:r>
          </a:p>
          <a:p>
            <a:pPr marL="0" indent="0">
              <a:buNone/>
            </a:pPr>
            <a:r>
              <a:rPr lang="en-US" dirty="0" smtClean="0"/>
              <a:t>530 Males</a:t>
            </a:r>
          </a:p>
          <a:p>
            <a:pPr marL="0" indent="0">
              <a:buNone/>
            </a:pPr>
            <a:r>
              <a:rPr lang="en-US" dirty="0" smtClean="0"/>
              <a:t>106 Not Specified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73" y="2290549"/>
            <a:ext cx="2477881" cy="1700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66" y="236563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52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 descr="survey_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43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64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survey_par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43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6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survey_n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751" y="-282244"/>
            <a:ext cx="4437076" cy="887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8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urvey_edu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12" y="274638"/>
            <a:ext cx="5942108" cy="594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9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0"/>
            <a:ext cx="7836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96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14 question, 5 factor (Leach et al 2008) Political Identity, National Identity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i="1" dirty="0" smtClean="0"/>
              <a:t>Solidarity “</a:t>
            </a:r>
            <a:r>
              <a:rPr lang="en-US" dirty="0" smtClean="0"/>
              <a:t>I feel a bond with [in-group]”</a:t>
            </a:r>
          </a:p>
          <a:p>
            <a:pPr marL="0" indent="0">
              <a:buNone/>
            </a:pPr>
            <a:r>
              <a:rPr lang="en-US" i="1" dirty="0" smtClean="0"/>
              <a:t>Satisfaction </a:t>
            </a:r>
            <a:r>
              <a:rPr lang="en-US" dirty="0" smtClean="0"/>
              <a:t>“I am glad to be [in-group]”</a:t>
            </a:r>
            <a:endParaRPr lang="en-US" i="1" dirty="0" smtClean="0"/>
          </a:p>
          <a:p>
            <a:pPr marL="0" indent="0">
              <a:buNone/>
            </a:pPr>
            <a:r>
              <a:rPr lang="en-US" i="1" dirty="0" smtClean="0"/>
              <a:t>Centrality “</a:t>
            </a:r>
            <a:r>
              <a:rPr lang="en-US" dirty="0" smtClean="0"/>
              <a:t>I often think of the fact that I am [in group]”</a:t>
            </a:r>
            <a:r>
              <a:rPr lang="en-US" i="1" dirty="0" smtClean="0"/>
              <a:t> </a:t>
            </a:r>
          </a:p>
          <a:p>
            <a:pPr marL="0" indent="0">
              <a:buNone/>
            </a:pPr>
            <a:r>
              <a:rPr lang="en-US" i="1" dirty="0" smtClean="0"/>
              <a:t>Individual Self-Stereotyping “</a:t>
            </a:r>
            <a:r>
              <a:rPr lang="en-US" dirty="0" smtClean="0"/>
              <a:t>I am similar to the average…”</a:t>
            </a:r>
          </a:p>
          <a:p>
            <a:pPr marL="0" indent="0">
              <a:buNone/>
            </a:pPr>
            <a:r>
              <a:rPr lang="en-US" i="1" dirty="0" smtClean="0"/>
              <a:t>In-Group Homogeneity “</a:t>
            </a:r>
            <a:r>
              <a:rPr lang="en-US" dirty="0" smtClean="0"/>
              <a:t>[In-group] people have a lot in common with each other</a:t>
            </a:r>
            <a:r>
              <a:rPr lang="en-US" i="1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Self-Nominated Identities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70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0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mposite_Political_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66" y="170331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06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smtClean="0"/>
              <a:t>   Relax, You’re Doing Great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22001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-Up to 3200 tweets per person</a:t>
            </a:r>
          </a:p>
          <a:p>
            <a:pPr marL="0" indent="0">
              <a:buNone/>
            </a:pPr>
            <a:r>
              <a:rPr lang="en-US" dirty="0" smtClean="0"/>
              <a:t>-Up to 1000 Tweets from each of the individuals they </a:t>
            </a:r>
            <a:r>
              <a:rPr lang="en-US" dirty="0" smtClean="0"/>
              <a:t>follow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Approximately </a:t>
            </a:r>
            <a:r>
              <a:rPr lang="en-US" dirty="0" smtClean="0"/>
              <a:t>82</a:t>
            </a:r>
            <a:r>
              <a:rPr lang="en-US" dirty="0" smtClean="0"/>
              <a:t>,000,000 </a:t>
            </a:r>
            <a:r>
              <a:rPr lang="en-US" dirty="0" smtClean="0"/>
              <a:t>Tweets</a:t>
            </a:r>
            <a:r>
              <a:rPr lang="en-US" dirty="0"/>
              <a:t> </a:t>
            </a:r>
            <a:r>
              <a:rPr lang="en-US" dirty="0" smtClean="0"/>
              <a:t>total </a:t>
            </a:r>
          </a:p>
          <a:p>
            <a:pPr marL="0" indent="0">
              <a:buNone/>
            </a:pPr>
            <a:r>
              <a:rPr lang="en-US" dirty="0" smtClean="0"/>
              <a:t>Approximately 500,000 tweets from our </a:t>
            </a:r>
            <a:r>
              <a:rPr lang="en-US" dirty="0" smtClean="0"/>
              <a:t>participants (What I’m talking about today)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7088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6747002" cy="3404899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753" y="2292730"/>
            <a:ext cx="5274973" cy="401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65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125" y="1161545"/>
            <a:ext cx="3448717" cy="45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24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428"/>
            <a:ext cx="9144000" cy="471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38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are Doing Currently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Replicating </a:t>
            </a:r>
            <a:r>
              <a:rPr lang="en-US" dirty="0" err="1" smtClean="0"/>
              <a:t>Zamal</a:t>
            </a:r>
            <a:r>
              <a:rPr lang="en-US" dirty="0" smtClean="0"/>
              <a:t> et al </a:t>
            </a:r>
            <a:r>
              <a:rPr lang="en-US" dirty="0" smtClean="0"/>
              <a:t>2011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“Most distinctive” features for just our participants to start.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Features</a:t>
            </a:r>
            <a:r>
              <a:rPr lang="en-US" dirty="0" smtClean="0"/>
              <a:t>: single </a:t>
            </a:r>
            <a:r>
              <a:rPr lang="en-US" dirty="0" smtClean="0"/>
              <a:t>words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hashtags</a:t>
            </a:r>
            <a:r>
              <a:rPr lang="en-US" dirty="0" smtClean="0"/>
              <a:t>, bigrams, trigrams, </a:t>
            </a:r>
            <a:r>
              <a:rPr lang="en-US" dirty="0" smtClean="0"/>
              <a:t>stems, who someone follows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123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Distinctive Words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2 sets: Democrats and Republicans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Score: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Frequency Within Class/Frequency within all classes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Take 200 with top </a:t>
            </a:r>
            <a:r>
              <a:rPr lang="en-US" dirty="0" smtClean="0"/>
              <a:t>ratio (But we sum these up)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For Users: </a:t>
            </a:r>
          </a:p>
          <a:p>
            <a:pPr marL="0" indent="0">
              <a:buNone/>
            </a:pPr>
            <a:r>
              <a:rPr lang="en-US" dirty="0" smtClean="0"/>
              <a:t>Take set of all words appearing in Vector above- Take relative frequency of </a:t>
            </a:r>
            <a:r>
              <a:rPr lang="en-US" dirty="0" err="1" smtClean="0"/>
              <a:t>K_most</a:t>
            </a:r>
            <a:r>
              <a:rPr lang="en-US" dirty="0" smtClean="0"/>
              <a:t> words within this set.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08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Training (Support Vector Machine-SVM)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73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-Size of Seed, Development, Testing Sets</a:t>
            </a:r>
          </a:p>
          <a:p>
            <a:pPr marL="0" indent="0">
              <a:buNone/>
            </a:pPr>
            <a:r>
              <a:rPr lang="en-US" sz="2400" dirty="0" smtClean="0"/>
              <a:t>-Filters on the bigram and trigram measures.</a:t>
            </a:r>
          </a:p>
          <a:p>
            <a:pPr marL="0" indent="0">
              <a:buNone/>
            </a:pPr>
            <a:r>
              <a:rPr lang="en-US" sz="2400" dirty="0"/>
              <a:t>-</a:t>
            </a:r>
            <a:r>
              <a:rPr lang="en-US" sz="2400" dirty="0" smtClean="0"/>
              <a:t>Filters on the frequency of candidate distinctive terms, minimum number of users in the seed population using a term</a:t>
            </a:r>
          </a:p>
          <a:p>
            <a:pPr marL="0" indent="0">
              <a:buNone/>
            </a:pPr>
            <a:r>
              <a:rPr lang="en-US" sz="2400" dirty="0" smtClean="0"/>
              <a:t>-Parameters on the Machine Learning Algorithm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778" y="3983180"/>
            <a:ext cx="2571579" cy="214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05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Can current methods of Latent Attribute Inference predict group identities of “casual” Twitter users?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72701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Political Figures/Salient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01" y="2776857"/>
            <a:ext cx="6046783" cy="318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9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</a:t>
            </a:r>
          </a:p>
          <a:p>
            <a:endParaRPr lang="en-US" dirty="0"/>
          </a:p>
        </p:txBody>
      </p:sp>
      <p:pic>
        <p:nvPicPr>
          <p:cNvPr id="6" name="Picture 5" descr="Gen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77" y="1287616"/>
            <a:ext cx="7315932" cy="548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00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Sample- Seed Users Normal (Accuracy .62)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est_Our_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17" y="1533362"/>
            <a:ext cx="6293999" cy="472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9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Sample: Seed Users Salient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alient_to_predi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7" y="1520361"/>
            <a:ext cx="7315932" cy="548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Individual Feature: Who People Follow (Accuracy .63)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follow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73" y="1758863"/>
            <a:ext cx="6661884" cy="49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67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Overall- Politics Classification for our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68" y="1772503"/>
            <a:ext cx="5154968" cy="38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40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89" y="351700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0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Distinctive features are not appearing frequently enough for our users (Sparse Score Vectors).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Distinctive features generated by our seed users are not predictive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198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Most Distinctive Hash-tag: Salient Political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Group 1: #</a:t>
            </a:r>
            <a:r>
              <a:rPr lang="en-US" dirty="0" err="1" smtClean="0"/>
              <a:t>cutswecantafford</a:t>
            </a:r>
            <a:r>
              <a:rPr lang="en-US" dirty="0" smtClean="0"/>
              <a:t>, </a:t>
            </a:r>
            <a:r>
              <a:rPr lang="en-US" dirty="0"/>
              <a:t>#</a:t>
            </a:r>
            <a:r>
              <a:rPr lang="en-US" dirty="0" err="1" smtClean="0"/>
              <a:t>healthcarereform</a:t>
            </a:r>
            <a:r>
              <a:rPr lang="en-US" dirty="0"/>
              <a:t>, #</a:t>
            </a:r>
            <a:r>
              <a:rPr lang="en-US" dirty="0" err="1" smtClean="0"/>
              <a:t>bigoil</a:t>
            </a:r>
            <a:r>
              <a:rPr lang="en-US" dirty="0"/>
              <a:t>, #</a:t>
            </a:r>
            <a:r>
              <a:rPr lang="en-US" dirty="0" err="1" smtClean="0"/>
              <a:t>jobcreation</a:t>
            </a:r>
            <a:r>
              <a:rPr lang="en-US" dirty="0"/>
              <a:t>, </a:t>
            </a:r>
            <a:r>
              <a:rPr lang="en-US" dirty="0" smtClean="0"/>
              <a:t>#</a:t>
            </a:r>
            <a:r>
              <a:rPr lang="en-US" dirty="0" err="1" smtClean="0"/>
              <a:t>civilrights</a:t>
            </a:r>
            <a:r>
              <a:rPr lang="en-US" dirty="0"/>
              <a:t>, #</a:t>
            </a:r>
            <a:r>
              <a:rPr lang="en-US" dirty="0" err="1" smtClean="0"/>
              <a:t>romneynotready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Group 2:#</a:t>
            </a:r>
            <a:r>
              <a:rPr lang="en-US" dirty="0" err="1" smtClean="0"/>
              <a:t>obamagenda</a:t>
            </a:r>
            <a:r>
              <a:rPr lang="en-US" dirty="0" smtClean="0"/>
              <a:t>,</a:t>
            </a:r>
            <a:r>
              <a:rPr lang="en-US" dirty="0"/>
              <a:t>#prolife, #</a:t>
            </a:r>
            <a:r>
              <a:rPr lang="en-US" dirty="0" err="1" smtClean="0"/>
              <a:t>stopthetaxhike</a:t>
            </a:r>
            <a:r>
              <a:rPr lang="en-US" dirty="0"/>
              <a:t>, #</a:t>
            </a:r>
            <a:r>
              <a:rPr lang="en-US" dirty="0" err="1"/>
              <a:t>cutspendingnow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Gender Hash-tags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'#</a:t>
            </a:r>
            <a:r>
              <a:rPr lang="en-US" dirty="0" err="1"/>
              <a:t>tswift</a:t>
            </a:r>
            <a:r>
              <a:rPr lang="en-US" dirty="0"/>
              <a:t>', '#</a:t>
            </a:r>
            <a:r>
              <a:rPr lang="en-US" dirty="0" err="1"/>
              <a:t>lolz</a:t>
            </a:r>
            <a:r>
              <a:rPr lang="en-US" dirty="0"/>
              <a:t>', '#sisters', '#</a:t>
            </a:r>
            <a:r>
              <a:rPr lang="en-US" dirty="0" err="1"/>
              <a:t>pwease</a:t>
            </a:r>
            <a:r>
              <a:rPr lang="en-US" dirty="0"/>
              <a:t>', </a:t>
            </a:r>
            <a:r>
              <a:rPr lang="en-US" dirty="0" smtClean="0"/>
              <a:t>#</a:t>
            </a:r>
            <a:r>
              <a:rPr lang="en-US" dirty="0" err="1" smtClean="0"/>
              <a:t>happygirl</a:t>
            </a:r>
            <a:r>
              <a:rPr lang="en-US" dirty="0" smtClean="0"/>
              <a:t>, </a:t>
            </a:r>
            <a:r>
              <a:rPr lang="en-US" dirty="0"/>
              <a:t>'#</a:t>
            </a:r>
            <a:r>
              <a:rPr lang="en-US" dirty="0" err="1"/>
              <a:t>haha</a:t>
            </a:r>
            <a:r>
              <a:rPr lang="en-US" dirty="0"/>
              <a:t>', '#rush', '#</a:t>
            </a:r>
            <a:r>
              <a:rPr lang="en-US" dirty="0" err="1"/>
              <a:t>sos</a:t>
            </a:r>
            <a:r>
              <a:rPr lang="en-US" dirty="0"/>
              <a:t>', '#</a:t>
            </a:r>
            <a:r>
              <a:rPr lang="en-US" dirty="0" err="1"/>
              <a:t>lastnight</a:t>
            </a:r>
            <a:r>
              <a:rPr lang="en-US" dirty="0"/>
              <a:t>', '#</a:t>
            </a:r>
            <a:r>
              <a:rPr lang="en-US" dirty="0" err="1"/>
              <a:t>prettyplease</a:t>
            </a:r>
            <a:r>
              <a:rPr lang="en-US" dirty="0"/>
              <a:t>', '#</a:t>
            </a:r>
            <a:r>
              <a:rPr lang="en-US" dirty="0" err="1"/>
              <a:t>bestdayever</a:t>
            </a:r>
            <a:r>
              <a:rPr lang="en-US" dirty="0"/>
              <a:t>', #</a:t>
            </a:r>
            <a:r>
              <a:rPr lang="en-US" dirty="0" err="1" smtClean="0"/>
              <a:t>thingsmydaddytaughtme</a:t>
            </a:r>
            <a:r>
              <a:rPr lang="en-US" dirty="0" smtClean="0"/>
              <a:t>, #boyfriend, #</a:t>
            </a:r>
            <a:r>
              <a:rPr lang="en-US" dirty="0" err="1" smtClean="0"/>
              <a:t>imissyou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VS</a:t>
            </a:r>
          </a:p>
          <a:p>
            <a:pPr marL="0" indent="0">
              <a:buNone/>
            </a:pPr>
            <a:r>
              <a:rPr lang="en-US" dirty="0"/>
              <a:t>#halo, '#</a:t>
            </a:r>
            <a:r>
              <a:rPr lang="en-US" dirty="0" err="1"/>
              <a:t>gameday</a:t>
            </a:r>
            <a:r>
              <a:rPr lang="en-US" dirty="0"/>
              <a:t>', '#colts', '#</a:t>
            </a:r>
            <a:r>
              <a:rPr lang="en-US" dirty="0" err="1" smtClean="0"/>
              <a:t>collegegameday</a:t>
            </a:r>
            <a:r>
              <a:rPr lang="en-US" dirty="0"/>
              <a:t>’, '#</a:t>
            </a:r>
            <a:r>
              <a:rPr lang="en-US" dirty="0" err="1"/>
              <a:t>noshavenovember</a:t>
            </a:r>
            <a:r>
              <a:rPr lang="en-US" dirty="0"/>
              <a:t>', '#</a:t>
            </a:r>
            <a:r>
              <a:rPr lang="en-US" dirty="0" err="1"/>
              <a:t>puckfurdue</a:t>
            </a:r>
            <a:r>
              <a:rPr lang="en-US" dirty="0"/>
              <a:t>', '#ravens', '#salty', '#</a:t>
            </a:r>
            <a:r>
              <a:rPr lang="en-US" dirty="0" err="1"/>
              <a:t>thatisall</a:t>
            </a:r>
            <a:r>
              <a:rPr lang="en-US" dirty="0"/>
              <a:t>', '#</a:t>
            </a:r>
            <a:r>
              <a:rPr lang="en-US" dirty="0" err="1"/>
              <a:t>storybehindmyscar</a:t>
            </a:r>
            <a:r>
              <a:rPr lang="en-US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8561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“Latent </a:t>
            </a:r>
            <a:r>
              <a:rPr lang="en-US" dirty="0"/>
              <a:t>attribute inference"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47" y="4898092"/>
            <a:ext cx="1469437" cy="1515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947" y="4898092"/>
            <a:ext cx="1508699" cy="150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868" y="5164889"/>
            <a:ext cx="1441834" cy="14418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490" y="1721907"/>
            <a:ext cx="1357044" cy="1357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360" y="2106510"/>
            <a:ext cx="2428683" cy="19448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1047" y="2993577"/>
            <a:ext cx="1644650" cy="1231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8608" y="1619094"/>
            <a:ext cx="963752" cy="149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60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Users, Politics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Group 1: #</a:t>
            </a:r>
            <a:r>
              <a:rPr lang="en-US" dirty="0" err="1"/>
              <a:t>greatnight</a:t>
            </a:r>
            <a:r>
              <a:rPr lang="en-US" dirty="0"/>
              <a:t>', '#loser', '#recruitment', '#</a:t>
            </a:r>
            <a:r>
              <a:rPr lang="en-US" dirty="0" err="1"/>
              <a:t>csflove</a:t>
            </a:r>
            <a:r>
              <a:rPr lang="en-US" dirty="0"/>
              <a:t>', '#</a:t>
            </a:r>
            <a:r>
              <a:rPr lang="en-US" dirty="0" err="1"/>
              <a:t>roadtrip</a:t>
            </a:r>
            <a:r>
              <a:rPr lang="en-US" dirty="0"/>
              <a:t>', '#</a:t>
            </a:r>
            <a:r>
              <a:rPr lang="en-US" dirty="0" err="1"/>
              <a:t>seriouslythough</a:t>
            </a:r>
            <a:r>
              <a:rPr lang="en-US" dirty="0"/>
              <a:t>', '#confused’, '#</a:t>
            </a:r>
            <a:r>
              <a:rPr lang="en-US" dirty="0" err="1"/>
              <a:t>jesuspiece</a:t>
            </a:r>
            <a:r>
              <a:rPr lang="en-US" dirty="0"/>
              <a:t>', '#summer'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Group 2:#</a:t>
            </a:r>
            <a:r>
              <a:rPr lang="en-US" dirty="0" err="1"/>
              <a:t>obama</a:t>
            </a:r>
            <a:r>
              <a:rPr lang="en-US" dirty="0"/>
              <a:t>', </a:t>
            </a:r>
            <a:r>
              <a:rPr lang="en-US" dirty="0" smtClean="0"/>
              <a:t>'#</a:t>
            </a:r>
            <a:r>
              <a:rPr lang="en-US" dirty="0" err="1" smtClean="0"/>
              <a:t>ff</a:t>
            </a:r>
            <a:r>
              <a:rPr lang="en-US" dirty="0" smtClean="0"/>
              <a:t>', '#</a:t>
            </a:r>
            <a:r>
              <a:rPr lang="en-US" dirty="0" err="1" smtClean="0"/>
              <a:t>lmfao</a:t>
            </a:r>
            <a:r>
              <a:rPr lang="en-US" dirty="0" smtClean="0"/>
              <a:t>’, '</a:t>
            </a:r>
            <a:r>
              <a:rPr lang="en-US" dirty="0"/>
              <a:t>#</a:t>
            </a:r>
            <a:r>
              <a:rPr lang="en-US" dirty="0" err="1"/>
              <a:t>thewalkingdead</a:t>
            </a:r>
            <a:r>
              <a:rPr lang="en-US" dirty="0"/>
              <a:t>', '#again', '#swerve', '#win', '#halo', '#election', '#</a:t>
            </a:r>
            <a:r>
              <a:rPr lang="en-US" dirty="0" err="1"/>
              <a:t>thestruggle</a:t>
            </a:r>
            <a:r>
              <a:rPr lang="en-US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478397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Do analysis for network members- might get a more coherent signal. </a:t>
            </a:r>
          </a:p>
          <a:p>
            <a:pPr>
              <a:buFontTx/>
              <a:buChar char="-"/>
            </a:pPr>
            <a:r>
              <a:rPr lang="en-US" dirty="0" smtClean="0"/>
              <a:t>Find more and better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975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Topic Analysis-Latent </a:t>
            </a:r>
            <a:r>
              <a:rPr lang="en-US" dirty="0" err="1" smtClean="0"/>
              <a:t>Dirichlet</a:t>
            </a:r>
            <a:r>
              <a:rPr lang="en-US" dirty="0" smtClean="0"/>
              <a:t> Allocation (LDA)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Content of URLs posted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Deeper Linguistic Features: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</a:t>
            </a:r>
            <a:r>
              <a:rPr lang="en-US" dirty="0" smtClean="0"/>
              <a:t>, me, mine, </a:t>
            </a:r>
          </a:p>
          <a:p>
            <a:pPr marL="0" indent="0">
              <a:buNone/>
            </a:pPr>
            <a:r>
              <a:rPr lang="en-US" dirty="0" smtClean="0"/>
              <a:t>We, us, our, ourselves</a:t>
            </a:r>
          </a:p>
          <a:p>
            <a:pPr marL="0" indent="0">
              <a:buNone/>
            </a:pPr>
            <a:r>
              <a:rPr lang="en-US" dirty="0" smtClean="0"/>
              <a:t>They, them, their, </a:t>
            </a:r>
            <a:r>
              <a:rPr lang="en-US" dirty="0" smtClean="0"/>
              <a:t>themselves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8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Linguistic Inquiry Word Count (LIWC)</a:t>
            </a:r>
          </a:p>
          <a:p>
            <a:pPr marL="0" indent="0">
              <a:buNone/>
            </a:pPr>
            <a:r>
              <a:rPr lang="en-US" dirty="0" smtClean="0"/>
              <a:t>Many Categories (Emotions, Money, Religion, Occupation, Family, Friends, Tenses…)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602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Robust tools for Latent Attribute Inference require training and validation on NORMAL samples. </a:t>
            </a:r>
          </a:p>
          <a:p>
            <a:pPr marL="0" indent="0">
              <a:buNone/>
            </a:pPr>
            <a:r>
              <a:rPr lang="en-US" dirty="0" smtClean="0"/>
              <a:t>Salient Users are easy to classify, the harder more important problem still remains.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73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Next- </a:t>
            </a:r>
            <a:r>
              <a:rPr lang="en-US" dirty="0" smtClean="0"/>
              <a:t>Self Nominated Groups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6090" r="6090"/>
          <a:stretch>
            <a:fillRect/>
          </a:stretch>
        </p:blipFill>
        <p:spPr>
          <a:xfrm>
            <a:off x="457200" y="1600201"/>
            <a:ext cx="3530553" cy="19416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511" y="1100986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15" y="3958486"/>
            <a:ext cx="31496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63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Followers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</a:p>
          <a:p>
            <a:r>
              <a:rPr lang="en-US" dirty="0" smtClean="0"/>
              <a:t>Validation with Users- unlisted identities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3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Have a framework in place for Latent Attribute Inference on Twitter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Abstractly- Methodology can be recycled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urvey </a:t>
            </a:r>
            <a:r>
              <a:rPr lang="en-US" dirty="0" smtClean="0"/>
              <a:t>questions/experimental results can be used as a DV.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the classifier works well- we can look at </a:t>
            </a:r>
            <a:r>
              <a:rPr lang="en-US" dirty="0" smtClean="0"/>
              <a:t>flow of </a:t>
            </a:r>
            <a:r>
              <a:rPr lang="en-US" dirty="0" smtClean="0"/>
              <a:t>information across networks. Activation of Identities at an individual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03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 Funding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Thomas </a:t>
            </a:r>
            <a:r>
              <a:rPr lang="en-US" dirty="0" err="1" smtClean="0"/>
              <a:t>Phillipeau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Thomas </a:t>
            </a:r>
            <a:r>
              <a:rPr lang="en-US" dirty="0" err="1" smtClean="0"/>
              <a:t>Imart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Kara </a:t>
            </a:r>
            <a:r>
              <a:rPr lang="en-US" dirty="0" err="1" smtClean="0"/>
              <a:t>Fasone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Entire Smith Lab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63" y="1600200"/>
            <a:ext cx="16764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22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19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Group Identity:</a:t>
            </a:r>
          </a:p>
          <a:p>
            <a:pPr marL="0" indent="0">
              <a:buNone/>
            </a:pPr>
            <a:r>
              <a:rPr lang="en-US" dirty="0" smtClean="0"/>
              <a:t>“those aspects of a person’s self-concept based upon their group memberships together with their emotional, evaluative and other psychological correlates”</a:t>
            </a:r>
          </a:p>
          <a:p>
            <a:pPr marL="0" indent="0">
              <a:buNone/>
            </a:pPr>
            <a:r>
              <a:rPr lang="en-US" dirty="0" smtClean="0"/>
              <a:t>-Turner &amp; Oakes 1986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TWITTER – Followers, Followed, hash-tags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28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Recommender Systems</a:t>
            </a:r>
          </a:p>
          <a:p>
            <a:pPr marL="0" indent="0">
              <a:buNone/>
            </a:pPr>
            <a:r>
              <a:rPr lang="en-US" dirty="0" smtClean="0"/>
              <a:t>Advertising</a:t>
            </a:r>
          </a:p>
          <a:p>
            <a:pPr marL="0" indent="0">
              <a:buNone/>
            </a:pPr>
            <a:r>
              <a:rPr lang="en-US" dirty="0" smtClean="0"/>
              <a:t>Basic Social Science Research- Describe and Isolate networks of different types of people.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034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Prediction Possible?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 past studies from 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28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Rao</a:t>
            </a:r>
            <a:r>
              <a:rPr lang="en-US" dirty="0" smtClean="0"/>
              <a:t>, </a:t>
            </a:r>
            <a:r>
              <a:rPr lang="en-US" dirty="0" err="1" smtClean="0"/>
              <a:t>Yarowsky</a:t>
            </a:r>
            <a:r>
              <a:rPr lang="en-US" dirty="0" smtClean="0"/>
              <a:t> 2010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677501"/>
            <a:ext cx="6672292" cy="224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46" y="4036365"/>
            <a:ext cx="8700446" cy="244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32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Pennacchiotti</a:t>
            </a:r>
            <a:r>
              <a:rPr lang="en-US" dirty="0" smtClean="0"/>
              <a:t> &amp; </a:t>
            </a:r>
            <a:r>
              <a:rPr lang="en-US" dirty="0" err="1" smtClean="0"/>
              <a:t>Popescu</a:t>
            </a:r>
            <a:r>
              <a:rPr lang="en-US" dirty="0" smtClean="0"/>
              <a:t> 2011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97" y="1600200"/>
            <a:ext cx="5521795" cy="2040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40" y="3640381"/>
            <a:ext cx="7710364" cy="299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21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5124</TotalTime>
  <Words>986</Words>
  <Application>Microsoft Macintosh PowerPoint</Application>
  <PresentationFormat>On-screen Show (4:3)</PresentationFormat>
  <Paragraphs>175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Inferring Group Identities on Twitter</vt:lpstr>
      <vt:lpstr>PowerPoint Presentation</vt:lpstr>
      <vt:lpstr>PowerPoint Presentation</vt:lpstr>
      <vt:lpstr>“Latent attribute inference"</vt:lpstr>
      <vt:lpstr>Terms</vt:lpstr>
      <vt:lpstr>Significance</vt:lpstr>
      <vt:lpstr>What Makes Prediction Possible?</vt:lpstr>
      <vt:lpstr>Rao, Yarowsky 2010</vt:lpstr>
      <vt:lpstr>Pennacchiotti &amp; Popescu 2011</vt:lpstr>
      <vt:lpstr>Past Samples</vt:lpstr>
      <vt:lpstr>Past Info</vt:lpstr>
      <vt:lpstr>Our Sample</vt:lpstr>
      <vt:lpstr>PowerPoint Presentation</vt:lpstr>
      <vt:lpstr>PowerPoint Presentation</vt:lpstr>
      <vt:lpstr>PowerPoint Presentation</vt:lpstr>
      <vt:lpstr>PowerPoint Presentation</vt:lpstr>
      <vt:lpstr>Survey</vt:lpstr>
      <vt:lpstr>PowerPoint Presentation</vt:lpstr>
      <vt:lpstr>Survey Questions</vt:lpstr>
      <vt:lpstr>PowerPoint Presentation</vt:lpstr>
      <vt:lpstr>PowerPoint Presentation</vt:lpstr>
      <vt:lpstr>Twitter Data</vt:lpstr>
      <vt:lpstr>Modeling</vt:lpstr>
      <vt:lpstr>PowerPoint Presentation</vt:lpstr>
      <vt:lpstr>Supervised Learning</vt:lpstr>
      <vt:lpstr>What We are Doing Currently</vt:lpstr>
      <vt:lpstr>Most Distinctive Words Example</vt:lpstr>
      <vt:lpstr>3 Phase</vt:lpstr>
      <vt:lpstr>Many Parameters</vt:lpstr>
      <vt:lpstr>Political Figures/Salient Users</vt:lpstr>
      <vt:lpstr>Gender</vt:lpstr>
      <vt:lpstr>Our Sample- Seed Users Normal (Accuracy .62)</vt:lpstr>
      <vt:lpstr>Our Sample: Seed Users Salient</vt:lpstr>
      <vt:lpstr>Best Individual Feature: Who People Follow (Accuracy .63)</vt:lpstr>
      <vt:lpstr>Overall- Politics Classification for our Users</vt:lpstr>
      <vt:lpstr>PowerPoint Presentation</vt:lpstr>
      <vt:lpstr>Reasons</vt:lpstr>
      <vt:lpstr>Most Distinctive Hash-tag: Salient Political Users</vt:lpstr>
      <vt:lpstr>Gender Hash-tags</vt:lpstr>
      <vt:lpstr>Our Users, Politics</vt:lpstr>
      <vt:lpstr>Possible Solutions</vt:lpstr>
      <vt:lpstr>Other Features</vt:lpstr>
      <vt:lpstr>Features Continued</vt:lpstr>
      <vt:lpstr>Major Point</vt:lpstr>
      <vt:lpstr>Next- Self Nominated Groups</vt:lpstr>
      <vt:lpstr>Our Followers</vt:lpstr>
      <vt:lpstr>Future</vt:lpstr>
      <vt:lpstr>Acknowledgements</vt:lpstr>
      <vt:lpstr>PowerPoint Presentation</vt:lpstr>
    </vt:vector>
  </TitlesOfParts>
  <Company>Indiana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Inferring Group Identities onTwitter</dc:title>
  <dc:creator>Asaf Beasley</dc:creator>
  <cp:lastModifiedBy>Asaf Beasley</cp:lastModifiedBy>
  <cp:revision>78</cp:revision>
  <dcterms:created xsi:type="dcterms:W3CDTF">2013-02-28T06:11:46Z</dcterms:created>
  <dcterms:modified xsi:type="dcterms:W3CDTF">2013-04-12T18:20:12Z</dcterms:modified>
</cp:coreProperties>
</file>